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56" r:id="rId2"/>
    <p:sldId id="257" r:id="rId3"/>
    <p:sldId id="258" r:id="rId4"/>
    <p:sldId id="273" r:id="rId5"/>
    <p:sldId id="259" r:id="rId6"/>
    <p:sldId id="274" r:id="rId7"/>
    <p:sldId id="260" r:id="rId8"/>
    <p:sldId id="281" r:id="rId9"/>
    <p:sldId id="277" r:id="rId10"/>
    <p:sldId id="261" r:id="rId11"/>
    <p:sldId id="262" r:id="rId12"/>
    <p:sldId id="263" r:id="rId13"/>
    <p:sldId id="264" r:id="rId14"/>
    <p:sldId id="265" r:id="rId15"/>
    <p:sldId id="275" r:id="rId16"/>
    <p:sldId id="266" r:id="rId17"/>
    <p:sldId id="267" r:id="rId18"/>
    <p:sldId id="280" r:id="rId19"/>
    <p:sldId id="268" r:id="rId20"/>
    <p:sldId id="269" r:id="rId21"/>
    <p:sldId id="270" r:id="rId22"/>
    <p:sldId id="271" r:id="rId23"/>
    <p:sldId id="278" r:id="rId24"/>
    <p:sldId id="272" r:id="rId2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527" autoAdjust="0"/>
    <p:restoredTop sz="94670" autoAdjust="0"/>
  </p:normalViewPr>
  <p:slideViewPr>
    <p:cSldViewPr>
      <p:cViewPr>
        <p:scale>
          <a:sx n="75" d="100"/>
          <a:sy n="75" d="100"/>
        </p:scale>
        <p:origin x="-402"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5362" name="Rectangle 2"/>
          <p:cNvSpPr>
            <a:spLocks noGrp="1" noChangeArrowheads="1"/>
          </p:cNvSpPr>
          <p:nvPr>
            <p:ph type="ctrTitle" sz="quarter"/>
          </p:nvPr>
        </p:nvSpPr>
        <p:spPr>
          <a:xfrm>
            <a:off x="685800" y="1676400"/>
            <a:ext cx="7772400" cy="1828800"/>
          </a:xfrm>
        </p:spPr>
        <p:txBody>
          <a:bodyPr/>
          <a:lstStyle>
            <a:lvl1pPr>
              <a:defRPr/>
            </a:lvl1pPr>
          </a:lstStyle>
          <a:p>
            <a:r>
              <a:rPr lang="es-ES" smtClean="0"/>
              <a:t>Haga clic para modificar el estilo de título del patrón</a:t>
            </a:r>
            <a:endParaRPr lang="es-ES"/>
          </a:p>
        </p:txBody>
      </p:sp>
      <p:sp>
        <p:nvSpPr>
          <p:cNvPr id="1536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smtClean="0"/>
              <a:t>Haga clic para modificar el estilo de subtítulo del patrón</a:t>
            </a:r>
            <a:endParaRPr lang="es-ES"/>
          </a:p>
        </p:txBody>
      </p:sp>
      <p:sp>
        <p:nvSpPr>
          <p:cNvPr id="15364" name="Rectangle 4"/>
          <p:cNvSpPr>
            <a:spLocks noGrp="1" noChangeArrowheads="1"/>
          </p:cNvSpPr>
          <p:nvPr>
            <p:ph type="dt" sz="quarter" idx="2"/>
          </p:nvPr>
        </p:nvSpPr>
        <p:spPr/>
        <p:txBody>
          <a:bodyPr/>
          <a:lstStyle>
            <a:lvl1pPr>
              <a:defRPr/>
            </a:lvl1pPr>
          </a:lstStyle>
          <a:p>
            <a:endParaRPr lang="es-ES"/>
          </a:p>
        </p:txBody>
      </p:sp>
      <p:sp>
        <p:nvSpPr>
          <p:cNvPr id="15365" name="Rectangle 5"/>
          <p:cNvSpPr>
            <a:spLocks noGrp="1" noChangeArrowheads="1"/>
          </p:cNvSpPr>
          <p:nvPr>
            <p:ph type="ftr" sz="quarter" idx="3"/>
          </p:nvPr>
        </p:nvSpPr>
        <p:spPr/>
        <p:txBody>
          <a:bodyPr/>
          <a:lstStyle>
            <a:lvl1pPr>
              <a:defRPr/>
            </a:lvl1pPr>
          </a:lstStyle>
          <a:p>
            <a:endParaRPr lang="es-ES"/>
          </a:p>
        </p:txBody>
      </p:sp>
      <p:sp>
        <p:nvSpPr>
          <p:cNvPr id="15366" name="Rectangle 6"/>
          <p:cNvSpPr>
            <a:spLocks noGrp="1" noChangeArrowheads="1"/>
          </p:cNvSpPr>
          <p:nvPr>
            <p:ph type="sldNum" sz="quarter" idx="4"/>
          </p:nvPr>
        </p:nvSpPr>
        <p:spPr/>
        <p:txBody>
          <a:bodyPr/>
          <a:lstStyle>
            <a:lvl1pPr>
              <a:defRPr/>
            </a:lvl1pPr>
          </a:lstStyle>
          <a:p>
            <a:fld id="{721041A3-7686-4FD6-A819-992F535C6336}"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17397F2-1EF0-4DDE-8AF9-71D26C7990F0}"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381000"/>
            <a:ext cx="2057400" cy="57150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381000"/>
            <a:ext cx="6019800" cy="5715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878B5DE7-26CB-477A-9280-1EC9FC4F3B4A}"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371600"/>
          </a:xfr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981200"/>
            <a:ext cx="40386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648200" y="1981200"/>
            <a:ext cx="40386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4648200" y="4114800"/>
            <a:ext cx="40386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6553200" y="6245225"/>
            <a:ext cx="2133600" cy="476250"/>
          </a:xfrm>
        </p:spPr>
        <p:txBody>
          <a:bodyPr/>
          <a:lstStyle>
            <a:lvl1pPr>
              <a:defRPr/>
            </a:lvl1pPr>
          </a:lstStyle>
          <a:p>
            <a:fld id="{0527552E-272D-46E3-8BB0-FD04D9262ED0}"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381000"/>
            <a:ext cx="8229600" cy="5715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0E914824-98AB-4FA3-8C95-D81E86334CEF}" type="slidenum">
              <a:rPr lang="es-ES"/>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381000"/>
            <a:ext cx="8229600" cy="1371600"/>
          </a:xfrm>
        </p:spPr>
        <p:txBody>
          <a:bodyPr/>
          <a:lstStyle/>
          <a:p>
            <a:r>
              <a:rPr lang="es-ES" smtClean="0"/>
              <a:t>Haga clic para modificar el estilo de título del patrón</a:t>
            </a:r>
            <a:endParaRPr lang="es-MX"/>
          </a:p>
        </p:txBody>
      </p:sp>
      <p:sp>
        <p:nvSpPr>
          <p:cNvPr id="3" name="2 Marcador de contenido"/>
          <p:cNvSpPr>
            <a:spLocks noGrp="1"/>
          </p:cNvSpPr>
          <p:nvPr>
            <p:ph sz="quarter" idx="1"/>
          </p:nvPr>
        </p:nvSpPr>
        <p:spPr>
          <a:xfrm>
            <a:off x="457200" y="1981200"/>
            <a:ext cx="40386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648200" y="1981200"/>
            <a:ext cx="40386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457200" y="4114800"/>
            <a:ext cx="40386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contenido"/>
          <p:cNvSpPr>
            <a:spLocks noGrp="1"/>
          </p:cNvSpPr>
          <p:nvPr>
            <p:ph sz="quarter" idx="4"/>
          </p:nvPr>
        </p:nvSpPr>
        <p:spPr>
          <a:xfrm>
            <a:off x="4648200" y="4114800"/>
            <a:ext cx="40386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8" name="7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9" name="8 Marcador de número de diapositiva"/>
          <p:cNvSpPr>
            <a:spLocks noGrp="1"/>
          </p:cNvSpPr>
          <p:nvPr>
            <p:ph type="sldNum" sz="quarter" idx="12"/>
          </p:nvPr>
        </p:nvSpPr>
        <p:spPr>
          <a:xfrm>
            <a:off x="6553200" y="6245225"/>
            <a:ext cx="2133600" cy="476250"/>
          </a:xfrm>
        </p:spPr>
        <p:txBody>
          <a:bodyPr/>
          <a:lstStyle>
            <a:lvl1pPr>
              <a:defRPr/>
            </a:lvl1pPr>
          </a:lstStyle>
          <a:p>
            <a:fld id="{BC3990EB-6A13-43C7-B149-3E280441C839}"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D168DAA-54AD-488E-944C-41BB92A21C1E}"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77DEACAB-F834-469C-AE75-243ED1DB51C7}"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BEF2E83D-F24E-43B2-9631-F838495CF9A1}"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6D237E7D-ACA2-4A2C-8159-178970702C7F}"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9BCCECB3-06B0-421F-B825-4E3A38ECC550}"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C6A33835-519D-4659-A754-A72C88ADC330}"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D69D7862-A7DB-4797-9B3E-14A035A47562}"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8F2FD982-C6CA-4A77-8395-66E8231DD799}"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433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es-E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es-E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6FE6DF9A-D889-44B9-AB5D-E8F21A00B733}"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549275"/>
            <a:ext cx="8064500" cy="4032250"/>
          </a:xfrm>
        </p:spPr>
        <p:txBody>
          <a:bodyPr/>
          <a:lstStyle/>
          <a:p>
            <a:r>
              <a:rPr lang="es-ES" sz="8000" dirty="0" smtClean="0">
                <a:latin typeface="Monotype Corsiva" pitchFamily="66" charset="0"/>
              </a:rPr>
              <a:t>Dimensión </a:t>
            </a:r>
            <a:r>
              <a:rPr lang="es-ES" sz="8000" dirty="0" smtClean="0">
                <a:latin typeface="Monotype Corsiva" pitchFamily="66" charset="0"/>
              </a:rPr>
              <a:t>Evangelizadora y misionera de la Iglesia con </a:t>
            </a:r>
            <a:r>
              <a:rPr lang="es-ES" sz="8000" dirty="0">
                <a:latin typeface="Monotype Corsiva" pitchFamily="66" charset="0"/>
              </a:rPr>
              <a:t>el arte</a:t>
            </a:r>
          </a:p>
        </p:txBody>
      </p:sp>
      <p:sp>
        <p:nvSpPr>
          <p:cNvPr id="2052" name="Rectangle 4"/>
          <p:cNvSpPr>
            <a:spLocks noChangeArrowheads="1"/>
          </p:cNvSpPr>
          <p:nvPr/>
        </p:nvSpPr>
        <p:spPr bwMode="auto">
          <a:xfrm>
            <a:off x="684213" y="5300663"/>
            <a:ext cx="8064500" cy="1223962"/>
          </a:xfrm>
          <a:prstGeom prst="rect">
            <a:avLst/>
          </a:prstGeom>
          <a:noFill/>
          <a:ln w="9525">
            <a:noFill/>
            <a:miter lim="800000"/>
            <a:headEnd/>
            <a:tailEnd/>
          </a:ln>
          <a:effectLst/>
        </p:spPr>
        <p:txBody>
          <a:bodyPr anchor="ctr"/>
          <a:lstStyle/>
          <a:p>
            <a:pPr algn="ctr"/>
            <a:r>
              <a:rPr lang="es-ES" sz="4000" dirty="0">
                <a:solidFill>
                  <a:schemeClr val="tx2"/>
                </a:solidFill>
                <a:effectLst>
                  <a:outerShdw blurRad="38100" dist="38100" dir="2700000" algn="tl">
                    <a:srgbClr val="000000"/>
                  </a:outerShdw>
                </a:effectLst>
                <a:latin typeface="Monotype Corsiva" pitchFamily="66" charset="0"/>
              </a:rPr>
              <a:t>Comisión </a:t>
            </a:r>
            <a:r>
              <a:rPr lang="es-ES" sz="4000" dirty="0" err="1" smtClean="0">
                <a:solidFill>
                  <a:schemeClr val="tx2"/>
                </a:solidFill>
                <a:effectLst>
                  <a:outerShdw blurRad="38100" dist="38100" dir="2700000" algn="tl">
                    <a:srgbClr val="000000"/>
                  </a:outerShdw>
                </a:effectLst>
                <a:latin typeface="Monotype Corsiva" pitchFamily="66" charset="0"/>
              </a:rPr>
              <a:t>Arquidiocesana</a:t>
            </a:r>
            <a:r>
              <a:rPr lang="es-ES" sz="4000" dirty="0" smtClean="0">
                <a:solidFill>
                  <a:schemeClr val="tx2"/>
                </a:solidFill>
                <a:effectLst>
                  <a:outerShdw blurRad="38100" dist="38100" dir="2700000" algn="tl">
                    <a:srgbClr val="000000"/>
                  </a:outerShdw>
                </a:effectLst>
                <a:latin typeface="Monotype Corsiva" pitchFamily="66" charset="0"/>
              </a:rPr>
              <a:t> </a:t>
            </a:r>
            <a:r>
              <a:rPr lang="es-ES" sz="4000" dirty="0">
                <a:solidFill>
                  <a:schemeClr val="tx2"/>
                </a:solidFill>
                <a:effectLst>
                  <a:outerShdw blurRad="38100" dist="38100" dir="2700000" algn="tl">
                    <a:srgbClr val="000000"/>
                  </a:outerShdw>
                </a:effectLst>
                <a:latin typeface="Monotype Corsiva" pitchFamily="66" charset="0"/>
              </a:rPr>
              <a:t>de Arte Sacro.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1188" y="381000"/>
            <a:ext cx="8075612" cy="4919663"/>
          </a:xfrm>
        </p:spPr>
        <p:txBody>
          <a:bodyPr/>
          <a:lstStyle/>
          <a:p>
            <a:r>
              <a:rPr lang="es-ES" sz="2400" dirty="0"/>
              <a:t>La importancia del arte en su labor misionera universal es tal, que es una auténtica catequesis. </a:t>
            </a:r>
            <a:r>
              <a:rPr lang="es-ES" sz="2400" dirty="0" smtClean="0"/>
              <a:t> ( INICIO DE MISTAGOGÍA, FUERZA EVOCATIVA Y DE PRESENCIA )</a:t>
            </a:r>
            <a:r>
              <a:rPr lang="es-ES" sz="2400" dirty="0"/>
              <a:t/>
            </a:r>
            <a:br>
              <a:rPr lang="es-ES" sz="2400" dirty="0"/>
            </a:br>
            <a:r>
              <a:rPr lang="es-ES" sz="2400" dirty="0"/>
              <a:t>A través del arte, la Iglesia hace accesible el mensaje de Cristo a todos los pueblos, así nacieron las Biblias de piedra, en el Románico,  cuyo objetivo era la docencia: enseñar a la mayoría de los fieles no ilustrados cual era la historia de la Salvación. </a:t>
            </a:r>
            <a:br>
              <a:rPr lang="es-ES" sz="2400" dirty="0"/>
            </a:br>
            <a:r>
              <a:rPr lang="es-ES" sz="2400" dirty="0"/>
              <a:t>El pueblo aprendía la doctrina de la Fe a través de los muros de las Iglesias mejor que un libro abierto, gracias a su contenido simbólico.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9750" y="381000"/>
            <a:ext cx="8147050" cy="5208588"/>
          </a:xfrm>
        </p:spPr>
        <p:txBody>
          <a:bodyPr/>
          <a:lstStyle/>
          <a:p>
            <a:r>
              <a:rPr lang="es-ES" sz="2400"/>
              <a:t>Como dice el Papa Benedicto XVI: "Si nuestra Fe sigue viva, toda esta herencia tampoco muere, sino que sigue presente en las Catedrales, iconos, música, pintura, literatura, todo es un destello del espíritu de Dios". </a:t>
            </a:r>
            <a:br>
              <a:rPr lang="es-ES" sz="2400"/>
            </a:br>
            <a:r>
              <a:rPr lang="es-ES" sz="2400"/>
              <a:t>La belleza de las cosas visibles, creadas, nos conduce a las invisibles y a través de los ojos se puede llegar al alma.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288" y="381000"/>
            <a:ext cx="8291512" cy="5495925"/>
          </a:xfrm>
        </p:spPr>
        <p:txBody>
          <a:bodyPr/>
          <a:lstStyle/>
          <a:p>
            <a:r>
              <a:rPr lang="es-ES" sz="2400" dirty="0"/>
              <a:t>El arte servía en el Románico para enseñar los dogmas del cristianismo y los grandes ideales de la época medieval. No existía diferencia entre arte-creencia: la gente aunque no fuera creyente, podía apreciar y </a:t>
            </a:r>
            <a:r>
              <a:rPr lang="es-ES" sz="2400" dirty="0" smtClean="0">
                <a:solidFill>
                  <a:srgbClr val="FFFF00"/>
                </a:solidFill>
              </a:rPr>
              <a:t>disfrutar EN LA MEDIDA DE LA FE…. </a:t>
            </a:r>
            <a:r>
              <a:rPr lang="es-ES" sz="2400" dirty="0"/>
              <a:t/>
            </a:r>
            <a:br>
              <a:rPr lang="es-ES" sz="2400" dirty="0"/>
            </a:br>
            <a:r>
              <a:rPr lang="es-ES" sz="2400" dirty="0"/>
              <a:t>Por otro lado, no hace falta ser creyente para apreciar los valores de una civilización. Si hay algo en común en toda Europa es el cristianismo, que lo recorre de un extremo a otro, más de 4000 catedrales góticas en Europa occidental reflejan el culto cristiano y la belleza de la Fe.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381000"/>
            <a:ext cx="8218487" cy="4992688"/>
          </a:xfrm>
        </p:spPr>
        <p:txBody>
          <a:bodyPr/>
          <a:lstStyle/>
          <a:p>
            <a:r>
              <a:rPr lang="es-ES" sz="2400"/>
              <a:t>El Papa Juan Pablo II en una carta a los artistas les dice: "la Fe tiene necesidad de arte". El Cardenal Poupart (Prefecto para la Congregación Cultural en la Curia Romana) dice: " la belleza es necesaria para anunciar el Evangelio. La conversión es siempre obra del Espíritu Santo que se sirve de tantos medios que nadie pudiera haberse imaginado. Las conversiones fulminantes han tenido siempre una preparación y podemos afirmar que la vía pulchritudinis, la vía de la belleza representa uno de esos caminos privilegiados".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381000"/>
            <a:ext cx="8218487" cy="5927725"/>
          </a:xfrm>
        </p:spPr>
        <p:txBody>
          <a:bodyPr/>
          <a:lstStyle/>
          <a:p>
            <a:r>
              <a:rPr lang="es-ES" sz="2400"/>
              <a:t>El Papa Benedicto XVI explicó que el arte cristiano, especialmente presente en los museos vaticanos puede ser un medio para acercar la verdad cristiana a no católicos, incluso a no creyentes. "El acercamiento a la Verdad Cristiana por medio de la expresión artística o histórico-cultural es una ocasión para hablar a la inteligencia y a la sensibilidad de las personas que no pertenecen a la Iglesia Católica. La capilla Sixtina constituye en éste contexto una cima insuperable". </a:t>
            </a:r>
            <a:br>
              <a:rPr lang="es-ES" sz="2400"/>
            </a:br>
            <a:r>
              <a:rPr lang="es-ES" sz="2400"/>
              <a:t>En febrero de 2010  el Papa dijo: "la dimensión cultural de la Fe es un compromiso para todos".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USB 008"/>
          <p:cNvPicPr>
            <a:picLocks noGrp="1" noChangeAspect="1" noChangeArrowheads="1"/>
          </p:cNvPicPr>
          <p:nvPr>
            <p:ph/>
          </p:nvPr>
        </p:nvPicPr>
        <p:blipFill>
          <a:blip r:embed="rId2"/>
          <a:srcRect/>
          <a:stretch>
            <a:fillRect/>
          </a:stretch>
        </p:blipFill>
        <p:spPr>
          <a:xfrm>
            <a:off x="395288" y="836613"/>
            <a:ext cx="7993062" cy="4381500"/>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381000"/>
            <a:ext cx="8218487" cy="5784850"/>
          </a:xfrm>
        </p:spPr>
        <p:txBody>
          <a:bodyPr/>
          <a:lstStyle/>
          <a:p>
            <a:r>
              <a:rPr lang="es-ES" sz="2400"/>
              <a:t>Encuentro del Papa con artistas.</a:t>
            </a:r>
            <a:br>
              <a:rPr lang="es-ES" sz="2400"/>
            </a:br>
            <a:r>
              <a:rPr lang="es-ES" sz="2400"/>
              <a:t> </a:t>
            </a:r>
            <a:br>
              <a:rPr lang="es-ES" sz="2400"/>
            </a:br>
            <a:r>
              <a:rPr lang="es-ES" sz="2400"/>
              <a:t>En noviembre de 2009 Benedicto XVI reúne a 300 artistas en la Capilla Sixtina, les llamó custodios de la belleza, como reflejo de  lo divino y una poderosa fuerza que eleva a la persona humana, más importante en tiempos de feísmo y crisis económica. "Gracias a vuestro talento podéis hablar al corazón de la Humanidad, tocar la sensibilidad personal y colectiva, suscitar sueños y esperanza". Les invitó a ser, a través del arte, testigos de la esperanza.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9750" y="381000"/>
            <a:ext cx="8147050" cy="5353050"/>
          </a:xfrm>
        </p:spPr>
        <p:txBody>
          <a:bodyPr/>
          <a:lstStyle/>
          <a:p>
            <a:r>
              <a:rPr lang="es-ES" sz="2400" dirty="0"/>
              <a:t>Con mucha claridad, Joseph Ratzinger, explica que "la sacralidad de la imagen implica la vida interior del artista, su encuentro con el Señor: deriva de una visión interior, fruto de una contemplación y de un encuentro creyente con el Resucitado"."La dimensión eclesial es esencial en el arte sacro</a:t>
            </a:r>
            <a:r>
              <a:rPr lang="es-ES" sz="2400" dirty="0">
                <a:solidFill>
                  <a:srgbClr val="FFFF00"/>
                </a:solidFill>
              </a:rPr>
              <a:t>"(Ratzinger, Teología de la Liturgia, </a:t>
            </a:r>
            <a:r>
              <a:rPr lang="es-ES" sz="2400" dirty="0" err="1">
                <a:solidFill>
                  <a:srgbClr val="FFFF00"/>
                </a:solidFill>
              </a:rPr>
              <a:t>Editrice</a:t>
            </a:r>
            <a:r>
              <a:rPr lang="es-ES" sz="2400" dirty="0">
                <a:solidFill>
                  <a:srgbClr val="FFFF00"/>
                </a:solidFill>
              </a:rPr>
              <a:t>) </a:t>
            </a:r>
            <a:br>
              <a:rPr lang="es-ES" sz="2400" dirty="0">
                <a:solidFill>
                  <a:srgbClr val="FFFF00"/>
                </a:solidFill>
              </a:rPr>
            </a:br>
            <a:r>
              <a:rPr lang="es-ES" sz="2400" dirty="0"/>
              <a:t>Jesús nos dice "donde esté vuestro tesoro allí estará también vuestro corazón " (</a:t>
            </a:r>
            <a:r>
              <a:rPr lang="es-ES" sz="2400" dirty="0" err="1"/>
              <a:t>Lc</a:t>
            </a:r>
            <a:r>
              <a:rPr lang="es-ES" sz="2400" dirty="0"/>
              <a:t> 12,34). El artista cristiano debe hacer la opción radical de poner a Cristo como único Señor de su vida y de su arte. Esto implica también la humildad de un recorrido de formación, artística, moral y espiritual, con la convicción de que el trabajo artístico es una vocación.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92" name="Picture 16" descr="CUSTODIA-2"/>
          <p:cNvPicPr>
            <a:picLocks noGrp="1" noChangeAspect="1" noChangeArrowheads="1"/>
          </p:cNvPicPr>
          <p:nvPr>
            <p:ph sz="quarter" idx="1"/>
          </p:nvPr>
        </p:nvPicPr>
        <p:blipFill>
          <a:blip r:embed="rId2"/>
          <a:srcRect/>
          <a:stretch>
            <a:fillRect/>
          </a:stretch>
        </p:blipFill>
        <p:spPr>
          <a:xfrm>
            <a:off x="5675313" y="549275"/>
            <a:ext cx="3468687" cy="5400675"/>
          </a:xfrm>
          <a:noFill/>
          <a:ln/>
        </p:spPr>
      </p:pic>
      <p:pic>
        <p:nvPicPr>
          <p:cNvPr id="50193" name="Picture 17" descr="Custodia"/>
          <p:cNvPicPr>
            <a:picLocks noGrp="1" noChangeAspect="1" noChangeArrowheads="1"/>
          </p:cNvPicPr>
          <p:nvPr>
            <p:ph sz="quarter" idx="2"/>
          </p:nvPr>
        </p:nvPicPr>
        <p:blipFill>
          <a:blip r:embed="rId3"/>
          <a:srcRect/>
          <a:stretch>
            <a:fillRect/>
          </a:stretch>
        </p:blipFill>
        <p:spPr>
          <a:xfrm>
            <a:off x="179388" y="333375"/>
            <a:ext cx="2776537" cy="5732463"/>
          </a:xfrm>
          <a:noFill/>
          <a:ln/>
        </p:spPr>
      </p:pic>
      <p:pic>
        <p:nvPicPr>
          <p:cNvPr id="50194" name="Picture 18" descr="vaso-sagrado-caliz-pg"/>
          <p:cNvPicPr>
            <a:picLocks noGrp="1" noChangeAspect="1" noChangeArrowheads="1"/>
          </p:cNvPicPr>
          <p:nvPr>
            <p:ph sz="quarter" idx="3"/>
          </p:nvPr>
        </p:nvPicPr>
        <p:blipFill>
          <a:blip r:embed="rId4"/>
          <a:srcRect/>
          <a:stretch>
            <a:fillRect/>
          </a:stretch>
        </p:blipFill>
        <p:spPr>
          <a:xfrm>
            <a:off x="3259138" y="333375"/>
            <a:ext cx="2051050" cy="2735263"/>
          </a:xfrm>
          <a:noFill/>
          <a:ln/>
        </p:spPr>
      </p:pic>
      <p:pic>
        <p:nvPicPr>
          <p:cNvPr id="50195" name="Picture 19" descr="vaso-sagrado-copon-"/>
          <p:cNvPicPr>
            <a:picLocks noGrp="1" noChangeAspect="1" noChangeArrowheads="1"/>
          </p:cNvPicPr>
          <p:nvPr>
            <p:ph sz="quarter" idx="4"/>
          </p:nvPr>
        </p:nvPicPr>
        <p:blipFill>
          <a:blip r:embed="rId5"/>
          <a:srcRect/>
          <a:stretch>
            <a:fillRect/>
          </a:stretch>
        </p:blipFill>
        <p:spPr>
          <a:xfrm>
            <a:off x="3419475" y="3573463"/>
            <a:ext cx="1998663" cy="26638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0194"/>
                                        </p:tgtEl>
                                        <p:attrNameLst>
                                          <p:attrName>style.visibility</p:attrName>
                                        </p:attrNameLst>
                                      </p:cBhvr>
                                      <p:to>
                                        <p:strVal val="visible"/>
                                      </p:to>
                                    </p:set>
                                    <p:animEffect transition="in" filter="box(in)">
                                      <p:cBhvr>
                                        <p:cTn id="7" dur="500"/>
                                        <p:tgtEl>
                                          <p:spTgt spid="501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0195"/>
                                        </p:tgtEl>
                                        <p:attrNameLst>
                                          <p:attrName>style.visibility</p:attrName>
                                        </p:attrNameLst>
                                      </p:cBhvr>
                                      <p:to>
                                        <p:strVal val="visible"/>
                                      </p:to>
                                    </p:set>
                                    <p:animEffect transition="in" filter="box(in)">
                                      <p:cBhvr>
                                        <p:cTn id="12" dur="500"/>
                                        <p:tgtEl>
                                          <p:spTgt spid="501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0192"/>
                                        </p:tgtEl>
                                        <p:attrNameLst>
                                          <p:attrName>style.visibility</p:attrName>
                                        </p:attrNameLst>
                                      </p:cBhvr>
                                      <p:to>
                                        <p:strVal val="visible"/>
                                      </p:to>
                                    </p:set>
                                    <p:animEffect transition="in" filter="blinds(horizontal)">
                                      <p:cBhvr>
                                        <p:cTn id="17" dur="500"/>
                                        <p:tgtEl>
                                          <p:spTgt spid="5019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0193"/>
                                        </p:tgtEl>
                                        <p:attrNameLst>
                                          <p:attrName>style.visibility</p:attrName>
                                        </p:attrNameLst>
                                      </p:cBhvr>
                                      <p:to>
                                        <p:strVal val="visible"/>
                                      </p:to>
                                    </p:set>
                                    <p:anim calcmode="lin" valueType="num">
                                      <p:cBhvr additive="base">
                                        <p:cTn id="22" dur="500" fill="hold"/>
                                        <p:tgtEl>
                                          <p:spTgt spid="50193"/>
                                        </p:tgtEl>
                                        <p:attrNameLst>
                                          <p:attrName>ppt_x</p:attrName>
                                        </p:attrNameLst>
                                      </p:cBhvr>
                                      <p:tavLst>
                                        <p:tav tm="0">
                                          <p:val>
                                            <p:strVal val="#ppt_x"/>
                                          </p:val>
                                        </p:tav>
                                        <p:tav tm="100000">
                                          <p:val>
                                            <p:strVal val="#ppt_x"/>
                                          </p:val>
                                        </p:tav>
                                      </p:tavLst>
                                    </p:anim>
                                    <p:anim calcmode="lin" valueType="num">
                                      <p:cBhvr additive="base">
                                        <p:cTn id="23" dur="500" fill="hold"/>
                                        <p:tgtEl>
                                          <p:spTgt spid="501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381000"/>
            <a:ext cx="8218487" cy="5640388"/>
          </a:xfrm>
        </p:spPr>
        <p:txBody>
          <a:bodyPr/>
          <a:lstStyle/>
          <a:p>
            <a:r>
              <a:rPr lang="es-ES" sz="2400" dirty="0"/>
              <a:t>El pasado 6-7 Noviembre 2010 Benedicto XVI, el "peregrino de la fe" ha ido a España, en su viaje a Santiago para recordarnos que "somos seres en búsqueda, seres necesitados de verdad y belleza", que no podemos silenciar la realidad esencial de la vida humana, que "es necesario que Dios vuelva a resonar gozosamente bajo los cielos de Europa y que Europa ha de abrirse a Dios". </a:t>
            </a:r>
            <a:br>
              <a:rPr lang="es-ES" sz="2400" dirty="0"/>
            </a:br>
            <a:r>
              <a:rPr lang="es-ES" sz="2400" dirty="0"/>
              <a:t>La Basílica de la Sagrada Familia, icono de la ciudad de Barcelona y obra maestra del arquitecto modernista </a:t>
            </a:r>
            <a:r>
              <a:rPr lang="es-ES" sz="2400" dirty="0" smtClean="0"/>
              <a:t>Gaudí, </a:t>
            </a:r>
            <a:r>
              <a:rPr lang="es-ES" sz="2400" dirty="0" smtClean="0"/>
              <a:t>i</a:t>
            </a:r>
            <a:r>
              <a:rPr lang="es-ES" sz="2400" dirty="0" smtClean="0"/>
              <a:t>nmensa </a:t>
            </a:r>
            <a:r>
              <a:rPr lang="es-ES" sz="2400" dirty="0"/>
              <a:t>escultura en piedra a la fe, a la esperanza y a la caridad, convertida en la Catedral del milenio. Al igual que las catedrales medievales acumula 128 años de historia, 6 arquitectos, todos ellos siguiendo directrices, planos y maquetas de yeso del "arquitecto de Dios", camino a los altares.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620713"/>
            <a:ext cx="8064500" cy="4464050"/>
          </a:xfrm>
        </p:spPr>
        <p:txBody>
          <a:bodyPr/>
          <a:lstStyle/>
          <a:p>
            <a:r>
              <a:rPr lang="es-ES" sz="2400" dirty="0"/>
              <a:t>EVANGELIZAR CON EL ARTE es transmitir la Fe Cristiana a través del Patrimonio Cultural de la Iglesia: </a:t>
            </a:r>
            <a:r>
              <a:rPr lang="es-ES" sz="2400" dirty="0">
                <a:solidFill>
                  <a:srgbClr val="FFFF00"/>
                </a:solidFill>
              </a:rPr>
              <a:t>arquitectura, pintura y </a:t>
            </a:r>
            <a:r>
              <a:rPr lang="es-ES" sz="2400" dirty="0" smtClean="0">
                <a:solidFill>
                  <a:srgbClr val="FFFF00"/>
                </a:solidFill>
              </a:rPr>
              <a:t>escultura.( Nos referimos a lo que ordinariamente tratamos, sin limitar otras manifestaciones como orfebrería, ornamentación…)</a:t>
            </a:r>
            <a:r>
              <a:rPr lang="es-ES" sz="2400" dirty="0" smtClean="0"/>
              <a:t> </a:t>
            </a:r>
            <a:r>
              <a:rPr lang="es-ES" sz="2400" dirty="0"/>
              <a:t>Porque la búsqueda de la Verdad no es ajena al mundo del arte. Platón dijo: "La belleza pertenece al orden trascendental" y a través de lo creado, conocemos al Creador. </a:t>
            </a:r>
            <a:br>
              <a:rPr lang="es-ES" sz="2400" dirty="0"/>
            </a:br>
            <a:r>
              <a:rPr lang="es-ES" sz="2400" dirty="0"/>
              <a:t>La fe amplía nuestra visión al contemplar un cuadro, es como una cuarta dimensión, como decía San Basilio "Lo que las palabras dicen al oído, el arte lo muestra en silencio"  </a:t>
            </a:r>
            <a:br>
              <a:rPr lang="es-ES" sz="2400" dirty="0"/>
            </a:br>
            <a:r>
              <a:rPr lang="es-ES" sz="2400" dirty="0"/>
              <a:t> "El Patrimonio cultural de la Iglesia tiene como último fin su dimensión evangelizadora"</a:t>
            </a:r>
            <a:r>
              <a:rPr lang="es-ES" sz="1800"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381000"/>
            <a:ext cx="8218487" cy="5784850"/>
          </a:xfrm>
        </p:spPr>
        <p:txBody>
          <a:bodyPr/>
          <a:lstStyle/>
          <a:p>
            <a:r>
              <a:rPr lang="es-ES" sz="2800"/>
              <a:t>"LA BELLEZA </a:t>
            </a:r>
            <a:br>
              <a:rPr lang="es-ES" sz="2800"/>
            </a:br>
            <a:r>
              <a:rPr lang="es-ES" sz="2800"/>
              <a:t>ES LA GRAN NECESIDAD DEL HOMBRE, </a:t>
            </a:r>
            <a:br>
              <a:rPr lang="es-ES" sz="2800"/>
            </a:br>
            <a:r>
              <a:rPr lang="es-ES" sz="2800"/>
              <a:t>ES LA RAÍZ DE LA QUE BROTA EL TRONCO </a:t>
            </a:r>
            <a:br>
              <a:rPr lang="es-ES" sz="2800"/>
            </a:br>
            <a:r>
              <a:rPr lang="es-ES" sz="2800"/>
              <a:t>DE NUESTRA PAZ Y LOS FRUTOS DE NUESTRA ESPERANZA. </a:t>
            </a:r>
            <a:br>
              <a:rPr lang="es-ES" sz="2800"/>
            </a:br>
            <a:r>
              <a:rPr lang="es-ES" sz="2800"/>
              <a:t>LA BELLEZA </a:t>
            </a:r>
            <a:br>
              <a:rPr lang="es-ES" sz="2800"/>
            </a:br>
            <a:r>
              <a:rPr lang="es-ES" sz="2800"/>
              <a:t>ES REVELADORA DE DIOS </a:t>
            </a:r>
            <a:br>
              <a:rPr lang="es-ES" sz="2800"/>
            </a:br>
            <a:r>
              <a:rPr lang="es-ES" sz="2800"/>
              <a:t>PORQUE COMO ÉL, LA OBRA BELLA, </a:t>
            </a:r>
            <a:br>
              <a:rPr lang="es-ES" sz="2800"/>
            </a:br>
            <a:r>
              <a:rPr lang="es-ES" sz="2800"/>
              <a:t>ES PURA GRATUIDAD, INVITA A LA LIBERTAD </a:t>
            </a:r>
            <a:br>
              <a:rPr lang="es-ES" sz="2800"/>
            </a:br>
            <a:r>
              <a:rPr lang="es-ES" sz="2800"/>
              <a:t>Y ARRANCA DEL EGOISMO"</a:t>
            </a:r>
            <a:r>
              <a:rPr lang="es-ES" sz="240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288" y="381000"/>
            <a:ext cx="8291512" cy="5495925"/>
          </a:xfrm>
        </p:spPr>
        <p:txBody>
          <a:bodyPr/>
          <a:lstStyle/>
          <a:p>
            <a:r>
              <a:rPr lang="es-ES" sz="2400"/>
              <a:t>El arte cristiano, al servicio de la Iglesia ha sido durante siglos capaz de anunciar a Cristo y alzar un himno de alabanza a Dios. </a:t>
            </a:r>
            <a:br>
              <a:rPr lang="es-ES" sz="2400"/>
            </a:br>
            <a:r>
              <a:rPr lang="es-ES" sz="2400"/>
              <a:t>Como dice el Papa Benedicto XVI:  "Estoy convencido que la verdadera apología de la fe cristiana, la demostración más convincente de su Verdad contra cualquier negación, se encuentra por un lado en los Santos, y por otro en la belleza que la fe genera." </a:t>
            </a:r>
            <a:br>
              <a:rPr lang="es-ES" sz="2400"/>
            </a:br>
            <a:r>
              <a:rPr lang="es-ES" sz="2400"/>
              <a:t>"Guardar silencio y quedar emocionado por la belleza y grandiosidad es algo elevado y noble...y a través de los ojos llegar al alma" </a:t>
            </a:r>
            <a:br>
              <a:rPr lang="es-ES" sz="2400"/>
            </a:br>
            <a:r>
              <a:rPr lang="es-ES" sz="2400"/>
              <a:t>"El arte tiene una importante función social, dar un alma al mundo. Allí donde se desprecia la belleza, el hombre se empobrece"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381000"/>
            <a:ext cx="8218487" cy="5424488"/>
          </a:xfrm>
        </p:spPr>
        <p:txBody>
          <a:bodyPr/>
          <a:lstStyle/>
          <a:p>
            <a:r>
              <a:rPr lang="es-ES" sz="2400" dirty="0"/>
              <a:t>"Que cada cual ponga al servicio de los demás la gracia que ha recibido, como buenos administradores. Si alguno habla, sean Palabras de Dios; si alguno presta algún servicio, hágalo en virtud  del poder recibido de Dios para que Dios sea glorificado en todo porque a Jesucristo le corresponde la Gloria y el poder por los siglos de los siglos, Amén" (1 P 4, 10-11) </a:t>
            </a:r>
            <a:br>
              <a:rPr lang="es-ES" sz="2400" dirty="0"/>
            </a:br>
            <a:r>
              <a:rPr lang="es-ES" sz="2400" dirty="0"/>
              <a:t>"Cristo es la imagen (visible) del Dios invisible. (</a:t>
            </a:r>
            <a:r>
              <a:rPr lang="es-ES" sz="2400" dirty="0" smtClean="0"/>
              <a:t>Col 1,15</a:t>
            </a:r>
            <a:r>
              <a:rPr lang="es-ES" sz="2400" dirty="0"/>
              <a:t>) </a:t>
            </a:r>
            <a:br>
              <a:rPr lang="es-ES" sz="2400" dirty="0"/>
            </a:br>
            <a:r>
              <a:rPr lang="es-ES" sz="2400" dirty="0"/>
              <a:t>"La iconografía cristiana transcribe mediante la imagen el mensaje evangélico que la Sagrada Escritura transcribe mediante la palabra. Imagen y Palabra se esclarecen mutuamente" (Catecismo de la Iglesia Católica. II parte; Celebración del Misterio </a:t>
            </a:r>
            <a:r>
              <a:rPr lang="es-ES" sz="2400" dirty="0" smtClean="0"/>
              <a:t>Cristiano , n. </a:t>
            </a:r>
            <a:r>
              <a:rPr lang="es-ES" sz="2400" dirty="0"/>
              <a:t>1160)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7" name="Picture 9" descr="Cristo de San Damian"/>
          <p:cNvPicPr>
            <a:picLocks noGrp="1" noChangeAspect="1" noChangeArrowheads="1"/>
          </p:cNvPicPr>
          <p:nvPr>
            <p:ph sz="quarter" idx="1"/>
          </p:nvPr>
        </p:nvPicPr>
        <p:blipFill>
          <a:blip r:embed="rId2"/>
          <a:srcRect/>
          <a:stretch>
            <a:fillRect/>
          </a:stretch>
        </p:blipFill>
        <p:spPr>
          <a:xfrm>
            <a:off x="5076825" y="476250"/>
            <a:ext cx="3851275" cy="5329238"/>
          </a:xfrm>
          <a:noFill/>
          <a:ln/>
        </p:spPr>
      </p:pic>
      <p:pic>
        <p:nvPicPr>
          <p:cNvPr id="48138" name="Picture 10" descr="USB 013"/>
          <p:cNvPicPr>
            <a:picLocks noGrp="1" noChangeAspect="1" noChangeArrowheads="1"/>
          </p:cNvPicPr>
          <p:nvPr>
            <p:ph sz="quarter" idx="2"/>
          </p:nvPr>
        </p:nvPicPr>
        <p:blipFill>
          <a:blip r:embed="rId3"/>
          <a:srcRect/>
          <a:stretch>
            <a:fillRect/>
          </a:stretch>
        </p:blipFill>
        <p:spPr>
          <a:xfrm>
            <a:off x="1187450" y="4027488"/>
            <a:ext cx="2878138" cy="2830512"/>
          </a:xfrm>
          <a:noFill/>
          <a:ln/>
        </p:spPr>
      </p:pic>
      <p:pic>
        <p:nvPicPr>
          <p:cNvPr id="48139" name="Picture 11" descr="CRISTO-PANTOCRATOR"/>
          <p:cNvPicPr>
            <a:picLocks noGrp="1" noChangeAspect="1" noChangeArrowheads="1"/>
          </p:cNvPicPr>
          <p:nvPr>
            <p:ph sz="quarter" idx="3"/>
          </p:nvPr>
        </p:nvPicPr>
        <p:blipFill>
          <a:blip r:embed="rId4"/>
          <a:srcRect/>
          <a:stretch>
            <a:fillRect/>
          </a:stretch>
        </p:blipFill>
        <p:spPr>
          <a:xfrm>
            <a:off x="250825" y="404813"/>
            <a:ext cx="4537075" cy="34036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7"/>
                                        </p:tgtEl>
                                        <p:attrNameLst>
                                          <p:attrName>style.visibility</p:attrName>
                                        </p:attrNameLst>
                                      </p:cBhvr>
                                      <p:to>
                                        <p:strVal val="visible"/>
                                      </p:to>
                                    </p:set>
                                    <p:anim calcmode="lin" valueType="num">
                                      <p:cBhvr additive="base">
                                        <p:cTn id="7" dur="3000" fill="hold"/>
                                        <p:tgtEl>
                                          <p:spTgt spid="48137"/>
                                        </p:tgtEl>
                                        <p:attrNameLst>
                                          <p:attrName>ppt_x</p:attrName>
                                        </p:attrNameLst>
                                      </p:cBhvr>
                                      <p:tavLst>
                                        <p:tav tm="0">
                                          <p:val>
                                            <p:strVal val="#ppt_x"/>
                                          </p:val>
                                        </p:tav>
                                        <p:tav tm="100000">
                                          <p:val>
                                            <p:strVal val="#ppt_x"/>
                                          </p:val>
                                        </p:tav>
                                      </p:tavLst>
                                    </p:anim>
                                    <p:anim calcmode="lin" valueType="num">
                                      <p:cBhvr additive="base">
                                        <p:cTn id="8" dur="3000" fill="hold"/>
                                        <p:tgtEl>
                                          <p:spTgt spid="481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8139"/>
                                        </p:tgtEl>
                                        <p:attrNameLst>
                                          <p:attrName>style.visibility</p:attrName>
                                        </p:attrNameLst>
                                      </p:cBhvr>
                                      <p:to>
                                        <p:strVal val="visible"/>
                                      </p:to>
                                    </p:set>
                                    <p:anim calcmode="lin" valueType="num">
                                      <p:cBhvr additive="base">
                                        <p:cTn id="13" dur="2000" fill="hold"/>
                                        <p:tgtEl>
                                          <p:spTgt spid="48139"/>
                                        </p:tgtEl>
                                        <p:attrNameLst>
                                          <p:attrName>ppt_x</p:attrName>
                                        </p:attrNameLst>
                                      </p:cBhvr>
                                      <p:tavLst>
                                        <p:tav tm="0">
                                          <p:val>
                                            <p:strVal val="0-#ppt_w/2"/>
                                          </p:val>
                                        </p:tav>
                                        <p:tav tm="100000">
                                          <p:val>
                                            <p:strVal val="#ppt_x"/>
                                          </p:val>
                                        </p:tav>
                                      </p:tavLst>
                                    </p:anim>
                                    <p:anim calcmode="lin" valueType="num">
                                      <p:cBhvr additive="base">
                                        <p:cTn id="14" dur="2000" fill="hold"/>
                                        <p:tgtEl>
                                          <p:spTgt spid="4813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8138"/>
                                        </p:tgtEl>
                                        <p:attrNameLst>
                                          <p:attrName>style.visibility</p:attrName>
                                        </p:attrNameLst>
                                      </p:cBhvr>
                                      <p:to>
                                        <p:strVal val="visible"/>
                                      </p:to>
                                    </p:set>
                                    <p:animEffect transition="in" filter="box(in)">
                                      <p:cBhvr>
                                        <p:cTn id="19" dur="3000"/>
                                        <p:tgtEl>
                                          <p:spTgt spid="48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9750" y="381000"/>
            <a:ext cx="8147050" cy="5856288"/>
          </a:xfrm>
        </p:spPr>
        <p:txBody>
          <a:bodyPr/>
          <a:lstStyle/>
          <a:p>
            <a:r>
              <a:rPr lang="es-ES" sz="2200"/>
              <a:t>Porque el ser humano tiene vocación de infinito, de trascendencia, de Dios. Sólo Dios sacia la sed de Verdad con mayúsculas."La Verdad os hará libres" dice el Evangelio. Sin Verdad no hay libertad.. “porque la Verdad nos precede, funda y alimenta, mientras que la libertad es el camino para ir hacia la verdad y hacia la creatividad que Dios nos ha encargado. Sin libertad, la verdad se convierte en tiranía de quienes en un momento se apoderaron de ella”. </a:t>
            </a:r>
            <a:br>
              <a:rPr lang="es-ES" sz="2200"/>
            </a:br>
            <a:r>
              <a:rPr lang="es-ES" sz="2200"/>
              <a:t>El arte busca a través de la belleza visual, llegar a la belleza trascendental, y hacer visible lo invisible. No podemos secularizar los valores religiosos en valores mundanales, ni sustituir la "fe en Dios por la fe en el hombre". La cultura cristiana deriva de una revelación divina de Dios en Cristo y todo lo que ha aportado a la sociedad es positivo. Este trabajo sólo pretende poner en valor el don de la fe en Dios  como una respuesta libre del hombre QUE BUSCA VIVIR CON DIGNIDAD Y MORIR CON ESPERANZA.</a:t>
            </a:r>
            <a:r>
              <a:rPr lang="es-ES" sz="240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288" y="549275"/>
            <a:ext cx="8374062" cy="5400675"/>
          </a:xfrm>
        </p:spPr>
        <p:txBody>
          <a:bodyPr/>
          <a:lstStyle/>
          <a:p>
            <a:r>
              <a:rPr lang="es-ES" sz="2400"/>
              <a:t>Evangelizar es mostrar el camino: enseñar el arte de vivir. </a:t>
            </a:r>
            <a:br>
              <a:rPr lang="es-ES" sz="2400"/>
            </a:br>
            <a:r>
              <a:rPr lang="es-ES" sz="2400"/>
              <a:t>La Iglesia evangeliza siempre, jamás ha interrumpido el camino de la evangelización: celebrando la Eucaristía, administrando Sacramentos, anunciando la Palabra de Dios, la justicia, la caridad.  </a:t>
            </a:r>
            <a:br>
              <a:rPr lang="es-ES" sz="2400"/>
            </a:br>
            <a:r>
              <a:rPr lang="es-ES" sz="2400"/>
              <a:t/>
            </a:r>
            <a:br>
              <a:rPr lang="es-ES" sz="2400"/>
            </a:br>
            <a:r>
              <a:rPr lang="es-ES" sz="2400"/>
              <a:t>Evangelizar con el arte es hacer cultura a través de la imagen. La belleza del arte tiene una fuerza pedagógica para introducirnos en el misterio de la Verdad. </a:t>
            </a:r>
            <a:br>
              <a:rPr lang="es-ES" sz="2400"/>
            </a:br>
            <a:r>
              <a:rPr lang="es-ES" sz="2400"/>
              <a:t>El Papa Benedicto XVI dice: "Allí donde se desprecia la belleza, el hombre se empobrece". El arte también comunica el Misterio de la Verdad porque tiene un lenguaje contemplativo.</a:t>
            </a:r>
            <a:r>
              <a:rPr lang="es-ES" sz="4000"/>
              <a:t>  </a:t>
            </a:r>
            <a:br>
              <a:rPr lang="es-ES" sz="4000"/>
            </a:br>
            <a:endParaRPr lang="es-ES" sz="4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813" name="Picture 21" descr="catedral de gdl"/>
          <p:cNvPicPr>
            <a:picLocks noGrp="1" noChangeAspect="1" noChangeArrowheads="1"/>
          </p:cNvPicPr>
          <p:nvPr>
            <p:ph sz="quarter" idx="2"/>
          </p:nvPr>
        </p:nvPicPr>
        <p:blipFill>
          <a:blip r:embed="rId2" cstate="print"/>
          <a:srcRect/>
          <a:stretch>
            <a:fillRect/>
          </a:stretch>
        </p:blipFill>
        <p:spPr>
          <a:xfrm>
            <a:off x="4787900" y="476250"/>
            <a:ext cx="3892550" cy="2684463"/>
          </a:xfrm>
          <a:noFill/>
          <a:ln/>
        </p:spPr>
      </p:pic>
      <p:pic>
        <p:nvPicPr>
          <p:cNvPr id="33814" name="Picture 22" descr="catedral"/>
          <p:cNvPicPr>
            <a:picLocks noGrp="1" noChangeAspect="1" noChangeArrowheads="1"/>
          </p:cNvPicPr>
          <p:nvPr>
            <p:ph sz="quarter" idx="3"/>
          </p:nvPr>
        </p:nvPicPr>
        <p:blipFill>
          <a:blip r:embed="rId3"/>
          <a:srcRect/>
          <a:stretch>
            <a:fillRect/>
          </a:stretch>
        </p:blipFill>
        <p:spPr>
          <a:xfrm>
            <a:off x="4859338" y="3429000"/>
            <a:ext cx="3816350" cy="2601913"/>
          </a:xfrm>
          <a:noFill/>
          <a:ln/>
        </p:spPr>
      </p:pic>
      <p:pic>
        <p:nvPicPr>
          <p:cNvPr id="33815" name="Picture 23" descr="USB 012"/>
          <p:cNvPicPr>
            <a:picLocks noGrp="1" noChangeAspect="1" noChangeArrowheads="1"/>
          </p:cNvPicPr>
          <p:nvPr>
            <p:ph sz="half" idx="1"/>
          </p:nvPr>
        </p:nvPicPr>
        <p:blipFill>
          <a:blip r:embed="rId4" cstate="print"/>
          <a:srcRect/>
          <a:stretch>
            <a:fillRect/>
          </a:stretch>
        </p:blipFill>
        <p:spPr>
          <a:xfrm>
            <a:off x="395288" y="908050"/>
            <a:ext cx="3884612" cy="475456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813"/>
                                        </p:tgtEl>
                                        <p:attrNameLst>
                                          <p:attrName>style.visibility</p:attrName>
                                        </p:attrNameLst>
                                      </p:cBhvr>
                                      <p:to>
                                        <p:strVal val="visible"/>
                                      </p:to>
                                    </p:set>
                                    <p:anim calcmode="lin" valueType="num">
                                      <p:cBhvr additive="base">
                                        <p:cTn id="7" dur="500" fill="hold"/>
                                        <p:tgtEl>
                                          <p:spTgt spid="33813"/>
                                        </p:tgtEl>
                                        <p:attrNameLst>
                                          <p:attrName>ppt_x</p:attrName>
                                        </p:attrNameLst>
                                      </p:cBhvr>
                                      <p:tavLst>
                                        <p:tav tm="0">
                                          <p:val>
                                            <p:strVal val="#ppt_x"/>
                                          </p:val>
                                        </p:tav>
                                        <p:tav tm="100000">
                                          <p:val>
                                            <p:strVal val="#ppt_x"/>
                                          </p:val>
                                        </p:tav>
                                      </p:tavLst>
                                    </p:anim>
                                    <p:anim calcmode="lin" valueType="num">
                                      <p:cBhvr additive="base">
                                        <p:cTn id="8" dur="500" fill="hold"/>
                                        <p:tgtEl>
                                          <p:spTgt spid="338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814"/>
                                        </p:tgtEl>
                                        <p:attrNameLst>
                                          <p:attrName>style.visibility</p:attrName>
                                        </p:attrNameLst>
                                      </p:cBhvr>
                                      <p:to>
                                        <p:strVal val="visible"/>
                                      </p:to>
                                    </p:set>
                                    <p:anim calcmode="lin" valueType="num">
                                      <p:cBhvr additive="base">
                                        <p:cTn id="13" dur="500" fill="hold"/>
                                        <p:tgtEl>
                                          <p:spTgt spid="33814"/>
                                        </p:tgtEl>
                                        <p:attrNameLst>
                                          <p:attrName>ppt_x</p:attrName>
                                        </p:attrNameLst>
                                      </p:cBhvr>
                                      <p:tavLst>
                                        <p:tav tm="0">
                                          <p:val>
                                            <p:strVal val="#ppt_x"/>
                                          </p:val>
                                        </p:tav>
                                        <p:tav tm="100000">
                                          <p:val>
                                            <p:strVal val="#ppt_x"/>
                                          </p:val>
                                        </p:tav>
                                      </p:tavLst>
                                    </p:anim>
                                    <p:anim calcmode="lin" valueType="num">
                                      <p:cBhvr additive="base">
                                        <p:cTn id="14" dur="500" fill="hold"/>
                                        <p:tgtEl>
                                          <p:spTgt spid="338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3815"/>
                                        </p:tgtEl>
                                        <p:attrNameLst>
                                          <p:attrName>style.visibility</p:attrName>
                                        </p:attrNameLst>
                                      </p:cBhvr>
                                      <p:to>
                                        <p:strVal val="visible"/>
                                      </p:to>
                                    </p:set>
                                    <p:animEffect transition="in" filter="blinds(horizontal)">
                                      <p:cBhvr>
                                        <p:cTn id="19" dur="500"/>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95288" y="381000"/>
            <a:ext cx="8137525" cy="6072188"/>
          </a:xfrm>
        </p:spPr>
        <p:txBody>
          <a:bodyPr/>
          <a:lstStyle/>
          <a:p>
            <a:r>
              <a:rPr lang="es-ES" sz="2800"/>
              <a:t>"LA BELLEZA ES LA GRAN NECESIDAD DEL HOMBRE, es la raíz de la que brota el tronco de nuestra paz y los frutos de nuestra esperanza; es también reveladora de Dios, porque como Él, la obra bella es pura gratuidad, invita a la libertad".  Ha dicho el Papa en la recién inaugurada Basílica de la Sagrada Familia en Barcelona, el pasado 7 Noviembre. </a:t>
            </a:r>
            <a:br>
              <a:rPr lang="es-ES" sz="2800"/>
            </a:br>
            <a:r>
              <a:rPr lang="es-ES" sz="2800"/>
              <a:t> El hilo conductor es ARTE, FE Y CULTURA, porque transmitir la cultura, no es un acopio de datos inconexos, sino que se fundamenta en un eje vertebral que los une: la riqueza de la cultura e identidad cristiana.</a:t>
            </a:r>
            <a:r>
              <a:rPr lang="es-ES" sz="240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3" name="Picture 7" descr="bcn_sagrada_familia1-wallpaper_032020080210"/>
          <p:cNvPicPr>
            <a:picLocks noGrp="1" noChangeAspect="1" noChangeArrowheads="1"/>
          </p:cNvPicPr>
          <p:nvPr>
            <p:ph sz="half" idx="1"/>
          </p:nvPr>
        </p:nvPicPr>
        <p:blipFill>
          <a:blip r:embed="rId2"/>
          <a:srcRect/>
          <a:stretch>
            <a:fillRect/>
          </a:stretch>
        </p:blipFill>
        <p:spPr>
          <a:xfrm>
            <a:off x="827088" y="333375"/>
            <a:ext cx="4297362" cy="5832475"/>
          </a:xfrm>
          <a:noFill/>
          <a:ln/>
        </p:spPr>
      </p:pic>
      <p:pic>
        <p:nvPicPr>
          <p:cNvPr id="39944" name="Picture 8" descr="ceremonia-de-bendición-de-la-basílica-de-la-sagrada-familia-barcelona-7-noviembre-2010"/>
          <p:cNvPicPr>
            <a:picLocks noGrp="1" noChangeAspect="1" noChangeArrowheads="1"/>
          </p:cNvPicPr>
          <p:nvPr>
            <p:ph sz="half" idx="2"/>
          </p:nvPr>
        </p:nvPicPr>
        <p:blipFill>
          <a:blip r:embed="rId3"/>
          <a:srcRect/>
          <a:stretch>
            <a:fillRect/>
          </a:stretch>
        </p:blipFill>
        <p:spPr>
          <a:xfrm>
            <a:off x="827088" y="260350"/>
            <a:ext cx="7993062" cy="64389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43"/>
                                        </p:tgtEl>
                                        <p:attrNameLst>
                                          <p:attrName>style.visibility</p:attrName>
                                        </p:attrNameLst>
                                      </p:cBhvr>
                                      <p:to>
                                        <p:strVal val="visible"/>
                                      </p:to>
                                    </p:set>
                                    <p:anim calcmode="lin" valueType="num">
                                      <p:cBhvr additive="base">
                                        <p:cTn id="7" dur="500" fill="hold"/>
                                        <p:tgtEl>
                                          <p:spTgt spid="39943"/>
                                        </p:tgtEl>
                                        <p:attrNameLst>
                                          <p:attrName>ppt_x</p:attrName>
                                        </p:attrNameLst>
                                      </p:cBhvr>
                                      <p:tavLst>
                                        <p:tav tm="0">
                                          <p:val>
                                            <p:strVal val="#ppt_x"/>
                                          </p:val>
                                        </p:tav>
                                        <p:tav tm="100000">
                                          <p:val>
                                            <p:strVal val="#ppt_x"/>
                                          </p:val>
                                        </p:tav>
                                      </p:tavLst>
                                    </p:anim>
                                    <p:anim calcmode="lin" valueType="num">
                                      <p:cBhvr additive="base">
                                        <p:cTn id="8" dur="500" fill="hold"/>
                                        <p:tgtEl>
                                          <p:spTgt spid="399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9944"/>
                                        </p:tgtEl>
                                        <p:attrNameLst>
                                          <p:attrName>style.visibility</p:attrName>
                                        </p:attrNameLst>
                                      </p:cBhvr>
                                      <p:to>
                                        <p:strVal val="visible"/>
                                      </p:to>
                                    </p:set>
                                    <p:animEffect transition="in" filter="blinds(horizontal)">
                                      <p:cBhvr>
                                        <p:cTn id="13" dur="500"/>
                                        <p:tgtEl>
                                          <p:spTgt spid="39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381000"/>
            <a:ext cx="8218487" cy="6000750"/>
          </a:xfrm>
        </p:spPr>
        <p:txBody>
          <a:bodyPr/>
          <a:lstStyle/>
          <a:p>
            <a:r>
              <a:rPr lang="es-ES" sz="2000" dirty="0"/>
              <a:t>Como dice el Catecismo de la Iglesia Católica: "A través de la Belleza se puede conocer a Dios como origen y fin del universo. Porque Dios es Verdad, Bondad y Belleza y el hombre está creado a imagen y semejanza de Dios". </a:t>
            </a:r>
            <a:r>
              <a:rPr lang="es-ES" sz="2000" dirty="0" smtClean="0"/>
              <a:t>( CEC….)</a:t>
            </a:r>
            <a:r>
              <a:rPr lang="es-ES" sz="2000" dirty="0"/>
              <a:t/>
            </a:r>
            <a:br>
              <a:rPr lang="es-ES" sz="2000" dirty="0"/>
            </a:br>
            <a:r>
              <a:rPr lang="es-ES" sz="2000" dirty="0"/>
              <a:t>Recobrar señas de identidad: no despojar de sentido la transmisión cultural y fomentar la enorme riqueza y herencia cultural cristiana que el arte ha dejado en nuestra civilización. </a:t>
            </a:r>
            <a:br>
              <a:rPr lang="es-ES" sz="2000" dirty="0"/>
            </a:br>
            <a:r>
              <a:rPr lang="es-ES" sz="2000" dirty="0"/>
              <a:t>El arte para un cristiano es una invitación a la esperanza, virtud teologal que no defrauda, fuente de alegría que se fundamenta en una base sólida que es Cristo. </a:t>
            </a:r>
            <a:br>
              <a:rPr lang="es-ES" sz="2000" dirty="0"/>
            </a:br>
            <a:r>
              <a:rPr lang="es-ES" sz="2000" dirty="0"/>
              <a:t>La Iglesia además de ser depositaria de la fe, tiene una riquísima tradición de imágenes al servicio de la transmisión de la fe, al mismo tiempo que comprendemos, conocemos, interpretamos el patrimonio artístico de la Iglesia. </a:t>
            </a:r>
            <a:br>
              <a:rPr lang="es-ES" sz="2000" dirty="0"/>
            </a:br>
            <a:r>
              <a:rPr lang="es-ES" sz="2000" dirty="0"/>
              <a:t>Si Dios ha entrado en la historia del hombre, es posible encontrarse con Él y para que ese encuentro fructifique es necesario rechazar la autosuficiencia y abrirse a la humildad.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3" name="Picture 7" descr="v-sn-juan-lagos"/>
          <p:cNvPicPr>
            <a:picLocks noGrp="1" noChangeAspect="1" noChangeArrowheads="1"/>
          </p:cNvPicPr>
          <p:nvPr>
            <p:ph sz="half" idx="1"/>
          </p:nvPr>
        </p:nvPicPr>
        <p:blipFill>
          <a:blip r:embed="rId2"/>
          <a:srcRect/>
          <a:stretch>
            <a:fillRect/>
          </a:stretch>
        </p:blipFill>
        <p:spPr>
          <a:xfrm>
            <a:off x="323850" y="620713"/>
            <a:ext cx="4154488" cy="5184775"/>
          </a:xfrm>
          <a:noFill/>
          <a:ln/>
        </p:spPr>
      </p:pic>
      <p:pic>
        <p:nvPicPr>
          <p:cNvPr id="55306" name="Picture 10" descr="v-zapopan-2"/>
          <p:cNvPicPr>
            <a:picLocks noGrp="1" noChangeAspect="1" noChangeArrowheads="1"/>
          </p:cNvPicPr>
          <p:nvPr>
            <p:ph sz="half" idx="2"/>
          </p:nvPr>
        </p:nvPicPr>
        <p:blipFill>
          <a:blip r:embed="rId3"/>
          <a:srcRect/>
          <a:stretch>
            <a:fillRect/>
          </a:stretch>
        </p:blipFill>
        <p:spPr>
          <a:xfrm>
            <a:off x="5233988" y="620713"/>
            <a:ext cx="3303587" cy="532923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303"/>
                                        </p:tgtEl>
                                        <p:attrNameLst>
                                          <p:attrName>style.visibility</p:attrName>
                                        </p:attrNameLst>
                                      </p:cBhvr>
                                      <p:to>
                                        <p:strVal val="visible"/>
                                      </p:to>
                                    </p:set>
                                    <p:anim calcmode="lin" valueType="num">
                                      <p:cBhvr additive="base">
                                        <p:cTn id="7" dur="3000" fill="hold"/>
                                        <p:tgtEl>
                                          <p:spTgt spid="55303"/>
                                        </p:tgtEl>
                                        <p:attrNameLst>
                                          <p:attrName>ppt_x</p:attrName>
                                        </p:attrNameLst>
                                      </p:cBhvr>
                                      <p:tavLst>
                                        <p:tav tm="0">
                                          <p:val>
                                            <p:strVal val="#ppt_x"/>
                                          </p:val>
                                        </p:tav>
                                        <p:tav tm="100000">
                                          <p:val>
                                            <p:strVal val="#ppt_x"/>
                                          </p:val>
                                        </p:tav>
                                      </p:tavLst>
                                    </p:anim>
                                    <p:anim calcmode="lin" valueType="num">
                                      <p:cBhvr additive="base">
                                        <p:cTn id="8" dur="3000" fill="hold"/>
                                        <p:tgtEl>
                                          <p:spTgt spid="553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55306"/>
                                        </p:tgtEl>
                                        <p:attrNameLst>
                                          <p:attrName>style.visibility</p:attrName>
                                        </p:attrNameLst>
                                      </p:cBhvr>
                                      <p:to>
                                        <p:strVal val="visible"/>
                                      </p:to>
                                    </p:set>
                                    <p:anim calcmode="lin" valueType="num">
                                      <p:cBhvr additive="base">
                                        <p:cTn id="13" dur="3000" fill="hold"/>
                                        <p:tgtEl>
                                          <p:spTgt spid="55306"/>
                                        </p:tgtEl>
                                        <p:attrNameLst>
                                          <p:attrName>ppt_x</p:attrName>
                                        </p:attrNameLst>
                                      </p:cBhvr>
                                      <p:tavLst>
                                        <p:tav tm="0">
                                          <p:val>
                                            <p:strVal val="0-#ppt_w/2"/>
                                          </p:val>
                                        </p:tav>
                                        <p:tav tm="100000">
                                          <p:val>
                                            <p:strVal val="#ppt_x"/>
                                          </p:val>
                                        </p:tav>
                                      </p:tavLst>
                                    </p:anim>
                                    <p:anim calcmode="lin" valueType="num">
                                      <p:cBhvr additive="base">
                                        <p:cTn id="14" dur="3000" fill="hold"/>
                                        <p:tgtEl>
                                          <p:spTgt spid="553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3" name="Picture 11" descr="CristosdeCana"/>
          <p:cNvPicPr>
            <a:picLocks noGrp="1" noChangeAspect="1" noChangeArrowheads="1"/>
          </p:cNvPicPr>
          <p:nvPr>
            <p:ph sz="half" idx="1"/>
          </p:nvPr>
        </p:nvPicPr>
        <p:blipFill>
          <a:blip r:embed="rId2"/>
          <a:srcRect/>
          <a:stretch>
            <a:fillRect/>
          </a:stretch>
        </p:blipFill>
        <p:spPr>
          <a:xfrm>
            <a:off x="457200" y="688975"/>
            <a:ext cx="8435975" cy="4779963"/>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vangelizar">
  <a:themeElements>
    <a:clrScheme name="Textura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a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a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a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a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a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a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a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a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Evangelizar</Template>
  <TotalTime>25</TotalTime>
  <Words>873</Words>
  <Application>Microsoft Office PowerPoint</Application>
  <PresentationFormat>Presentación en pantalla (4:3)</PresentationFormat>
  <Paragraphs>18</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Evangelizar</vt:lpstr>
      <vt:lpstr>Dimensión Evangelizadora y misionera de la Iglesia con el arte</vt:lpstr>
      <vt:lpstr>EVANGELIZAR CON EL ARTE es transmitir la Fe Cristiana a través del Patrimonio Cultural de la Iglesia: arquitectura, pintura y escultura.( Nos referimos a lo que ordinariamente tratamos, sin limitar otras manifestaciones como orfebrería, ornamentación…) Porque la búsqueda de la Verdad no es ajena al mundo del arte. Platón dijo: "La belleza pertenece al orden trascendental" y a través de lo creado, conocemos al Creador.  La fe amplía nuestra visión al contemplar un cuadro, es como una cuarta dimensión, como decía San Basilio "Lo que las palabras dicen al oído, el arte lo muestra en silencio"    "El Patrimonio cultural de la Iglesia tiene como último fin su dimensión evangelizadora" </vt:lpstr>
      <vt:lpstr>Evangelizar es mostrar el camino: enseñar el arte de vivir.  La Iglesia evangeliza siempre, jamás ha interrumpido el camino de la evangelización: celebrando la Eucaristía, administrando Sacramentos, anunciando la Palabra de Dios, la justicia, la caridad.    Evangelizar con el arte es hacer cultura a través de la imagen. La belleza del arte tiene una fuerza pedagógica para introducirnos en el misterio de la Verdad.  El Papa Benedicto XVI dice: "Allí donde se desprecia la belleza, el hombre se empobrece". El arte también comunica el Misterio de la Verdad porque tiene un lenguaje contemplativo.   </vt:lpstr>
      <vt:lpstr>Diapositiva 4</vt:lpstr>
      <vt:lpstr>"LA BELLEZA ES LA GRAN NECESIDAD DEL HOMBRE, es la raíz de la que brota el tronco de nuestra paz y los frutos de nuestra esperanza; es también reveladora de Dios, porque como Él, la obra bella es pura gratuidad, invita a la libertad".  Ha dicho el Papa en la recién inaugurada Basílica de la Sagrada Familia en Barcelona, el pasado 7 Noviembre.   El hilo conductor es ARTE, FE Y CULTURA, porque transmitir la cultura, no es un acopio de datos inconexos, sino que se fundamenta en un eje vertebral que los une: la riqueza de la cultura e identidad cristiana. </vt:lpstr>
      <vt:lpstr>Diapositiva 6</vt:lpstr>
      <vt:lpstr>Como dice el Catecismo de la Iglesia Católica: "A través de la Belleza se puede conocer a Dios como origen y fin del universo. Porque Dios es Verdad, Bondad y Belleza y el hombre está creado a imagen y semejanza de Dios". ( CEC….) Recobrar señas de identidad: no despojar de sentido la transmisión cultural y fomentar la enorme riqueza y herencia cultural cristiana que el arte ha dejado en nuestra civilización.  El arte para un cristiano es una invitación a la esperanza, virtud teologal que no defrauda, fuente de alegría que se fundamenta en una base sólida que es Cristo.  La Iglesia además de ser depositaria de la fe, tiene una riquísima tradición de imágenes al servicio de la transmisión de la fe, al mismo tiempo que comprendemos, conocemos, interpretamos el patrimonio artístico de la Iglesia.  Si Dios ha entrado en la historia del hombre, es posible encontrarse con Él y para que ese encuentro fructifique es necesario rechazar la autosuficiencia y abrirse a la humildad. </vt:lpstr>
      <vt:lpstr>Diapositiva 8</vt:lpstr>
      <vt:lpstr>Diapositiva 9</vt:lpstr>
      <vt:lpstr>La importancia del arte en su labor misionera universal es tal, que es una auténtica catequesis.  ( INICIO DE MISTAGOGÍA, FUERZA EVOCATIVA Y DE PRESENCIA ) A través del arte, la Iglesia hace accesible el mensaje de Cristo a todos los pueblos, así nacieron las Biblias de piedra, en el Románico,  cuyo objetivo era la docencia: enseñar a la mayoría de los fieles no ilustrados cual era la historia de la Salvación.  El pueblo aprendía la doctrina de la Fe a través de los muros de las Iglesias mejor que un libro abierto, gracias a su contenido simbólico. </vt:lpstr>
      <vt:lpstr>Como dice el Papa Benedicto XVI: "Si nuestra Fe sigue viva, toda esta herencia tampoco muere, sino que sigue presente en las Catedrales, iconos, música, pintura, literatura, todo es un destello del espíritu de Dios".  La belleza de las cosas visibles, creadas, nos conduce a las invisibles y a través de los ojos se puede llegar al alma. </vt:lpstr>
      <vt:lpstr>El arte servía en el Románico para enseñar los dogmas del cristianismo y los grandes ideales de la época medieval. No existía diferencia entre arte-creencia: la gente aunque no fuera creyente, podía apreciar y disfrutar EN LA MEDIDA DE LA FE….  Por otro lado, no hace falta ser creyente para apreciar los valores de una civilización. Si hay algo en común en toda Europa es el cristianismo, que lo recorre de un extremo a otro, más de 4000 catedrales góticas en Europa occidental reflejan el culto cristiano y la belleza de la Fe. </vt:lpstr>
      <vt:lpstr>El Papa Juan Pablo II en una carta a los artistas les dice: "la Fe tiene necesidad de arte". El Cardenal Poupart (Prefecto para la Congregación Cultural en la Curia Romana) dice: " la belleza es necesaria para anunciar el Evangelio. La conversión es siempre obra del Espíritu Santo que se sirve de tantos medios que nadie pudiera haberse imaginado. Las conversiones fulminantes han tenido siempre una preparación y podemos afirmar que la vía pulchritudinis, la vía de la belleza representa uno de esos caminos privilegiados". </vt:lpstr>
      <vt:lpstr>El Papa Benedicto XVI explicó que el arte cristiano, especialmente presente en los museos vaticanos puede ser un medio para acercar la verdad cristiana a no católicos, incluso a no creyentes. "El acercamiento a la Verdad Cristiana por medio de la expresión artística o histórico-cultural es una ocasión para hablar a la inteligencia y a la sensibilidad de las personas que no pertenecen a la Iglesia Católica. La capilla Sixtina constituye en éste contexto una cima insuperable".  En febrero de 2010  el Papa dijo: "la dimensión cultural de la Fe es un compromiso para todos". </vt:lpstr>
      <vt:lpstr>Diapositiva 15</vt:lpstr>
      <vt:lpstr>Encuentro del Papa con artistas.   En noviembre de 2009 Benedicto XVI reúne a 300 artistas en la Capilla Sixtina, les llamó custodios de la belleza, como reflejo de  lo divino y una poderosa fuerza que eleva a la persona humana, más importante en tiempos de feísmo y crisis económica. "Gracias a vuestro talento podéis hablar al corazón de la Humanidad, tocar la sensibilidad personal y colectiva, suscitar sueños y esperanza". Les invitó a ser, a través del arte, testigos de la esperanza. </vt:lpstr>
      <vt:lpstr>Con mucha claridad, Joseph Ratzinger, explica que "la sacralidad de la imagen implica la vida interior del artista, su encuentro con el Señor: deriva de una visión interior, fruto de una contemplación y de un encuentro creyente con el Resucitado"."La dimensión eclesial es esencial en el arte sacro"(Ratzinger, Teología de la Liturgia, Editrice)  Jesús nos dice "donde esté vuestro tesoro allí estará también vuestro corazón " (Lc 12,34). El artista cristiano debe hacer la opción radical de poner a Cristo como único Señor de su vida y de su arte. Esto implica también la humildad de un recorrido de formación, artística, moral y espiritual, con la convicción de que el trabajo artístico es una vocación. </vt:lpstr>
      <vt:lpstr>Diapositiva 18</vt:lpstr>
      <vt:lpstr>El pasado 6-7 Noviembre 2010 Benedicto XVI, el "peregrino de la fe" ha ido a España, en su viaje a Santiago para recordarnos que "somos seres en búsqueda, seres necesitados de verdad y belleza", que no podemos silenciar la realidad esencial de la vida humana, que "es necesario que Dios vuelva a resonar gozosamente bajo los cielos de Europa y que Europa ha de abrirse a Dios".  La Basílica de la Sagrada Familia, icono de la ciudad de Barcelona y obra maestra del arquitecto modernista Gaudí, inmensa escultura en piedra a la fe, a la esperanza y a la caridad, convertida en la Catedral del milenio. Al igual que las catedrales medievales acumula 128 años de historia, 6 arquitectos, todos ellos siguiendo directrices, planos y maquetas de yeso del "arquitecto de Dios", camino a los altares. </vt:lpstr>
      <vt:lpstr>"LA BELLEZA  ES LA GRAN NECESIDAD DEL HOMBRE,  ES LA RAÍZ DE LA QUE BROTA EL TRONCO  DE NUESTRA PAZ Y LOS FRUTOS DE NUESTRA ESPERANZA.  LA BELLEZA  ES REVELADORA DE DIOS  PORQUE COMO ÉL, LA OBRA BELLA,  ES PURA GRATUIDAD, INVITA A LA LIBERTAD  Y ARRANCA DEL EGOISMO" </vt:lpstr>
      <vt:lpstr>El arte cristiano, al servicio de la Iglesia ha sido durante siglos capaz de anunciar a Cristo y alzar un himno de alabanza a Dios.  Como dice el Papa Benedicto XVI:  "Estoy convencido que la verdadera apología de la fe cristiana, la demostración más convincente de su Verdad contra cualquier negación, se encuentra por un lado en los Santos, y por otro en la belleza que la fe genera."  "Guardar silencio y quedar emocionado por la belleza y grandiosidad es algo elevado y noble...y a través de los ojos llegar al alma"  "El arte tiene una importante función social, dar un alma al mundo. Allí donde se desprecia la belleza, el hombre se empobrece" </vt:lpstr>
      <vt:lpstr>"Que cada cual ponga al servicio de los demás la gracia que ha recibido, como buenos administradores. Si alguno habla, sean Palabras de Dios; si alguno presta algún servicio, hágalo en virtud  del poder recibido de Dios para que Dios sea glorificado en todo porque a Jesucristo le corresponde la Gloria y el poder por los siglos de los siglos, Amén" (1 P 4, 10-11)  "Cristo es la imagen (visible) del Dios invisible. (Col 1,15)  "La iconografía cristiana transcribe mediante la imagen el mensaje evangélico que la Sagrada Escritura transcribe mediante la palabra. Imagen y Palabra se esclarecen mutuamente" (Catecismo de la Iglesia Católica. II parte; Celebración del Misterio Cristiano , n. 1160)</vt:lpstr>
      <vt:lpstr>Diapositiva 23</vt:lpstr>
      <vt:lpstr>Porque el ser humano tiene vocación de infinito, de trascendencia, de Dios. Sólo Dios sacia la sed de Verdad con mayúsculas."La Verdad os hará libres" dice el Evangelio. Sin Verdad no hay libertad.. “porque la Verdad nos precede, funda y alimenta, mientras que la libertad es el camino para ir hacia la verdad y hacia la creatividad que Dios nos ha encargado. Sin libertad, la verdad se convierte en tiranía de quienes en un momento se apoderaron de ella”.  El arte busca a través de la belleza visual, llegar a la belleza trascendental, y hacer visible lo invisible. No podemos secularizar los valores religiosos en valores mundanales, ni sustituir la "fe en Dios por la fe en el hombre". La cultura cristiana deriva de una revelación divina de Dios en Cristo y todo lo que ha aportado a la sociedad es positivo. Este trabajo sólo pretende poner en valor el don de la fe en Dios  como una respuesta libre del hombre QUE BUSCA VIVIR CON DIGNIDAD Y MORIR CON ESPERANZA. </vt:lpstr>
    </vt:vector>
  </TitlesOfParts>
  <Company>Windows 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Evangelizar   con el arte</dc:title>
  <dc:creator>WinuE</dc:creator>
  <cp:lastModifiedBy>USUARIO</cp:lastModifiedBy>
  <cp:revision>5</cp:revision>
  <dcterms:created xsi:type="dcterms:W3CDTF">2011-01-26T17:40:15Z</dcterms:created>
  <dcterms:modified xsi:type="dcterms:W3CDTF">2011-01-26T18:08:35Z</dcterms:modified>
</cp:coreProperties>
</file>